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0" r:id="rId3"/>
    <p:sldId id="257" r:id="rId4"/>
    <p:sldId id="258" r:id="rId5"/>
    <p:sldId id="259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1F9"/>
    <a:srgbClr val="3EB96E"/>
    <a:srgbClr val="48D07C"/>
    <a:srgbClr val="E22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2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CD495-C954-9F40-B822-CD11B36D7180}" type="datetimeFigureOut">
              <a:rPr lang="en-US" smtClean="0"/>
              <a:t>8/14/15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AD6E5-56FF-CC42-B64A-BC8CCA92C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2107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519B0E-B3A2-0748-91BE-D40A6587475B}" type="datetimeFigureOut">
              <a:rPr lang="en-US" smtClean="0"/>
              <a:t>8/14/15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8ABD3-9316-5E44-9557-212676019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1202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4B2FEC99-8D61-B94F-9728-B4FAF132EAFF}" type="datetime1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B0AAA-087E-A145-B072-4EB4F3C42C9C}" type="datetime1">
              <a:rPr lang="en-US" smtClean="0"/>
              <a:t>8/14/15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6EEFE-FCF2-FB44-B599-93E3B755185A}" type="datetime1">
              <a:rPr lang="en-US" smtClean="0"/>
              <a:t>8/14/15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B80AA-96F4-F949-9ECF-F47D959A075B}" type="datetime1">
              <a:rPr lang="en-US" smtClean="0"/>
              <a:t>8/14/15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B371-B5FC-D44D-8A42-4EE8AA588B36}" type="datetime1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B8FCE-F639-EA46-96D5-2EC636227F9D}" type="datetime1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A9F23-6D36-8C48-8F34-E6EC9EA90C27}" type="datetime1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E584C479-B378-1746-BE50-04EA253FE137}" type="datetime1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95D3E-7F09-BD4C-AF54-801C6AA6D830}" type="datetime1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670B-C790-0840-8C17-74D3F423781B}" type="datetime1">
              <a:rPr lang="en-US" smtClean="0"/>
              <a:t>8/14/15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8EF1A-1D45-134F-9E08-75F46BA0A547}" type="datetime1">
              <a:rPr lang="en-US" smtClean="0"/>
              <a:t>8/14/15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BA359-376F-5948-A6CE-838DDF57DB2A}" type="datetime1">
              <a:rPr lang="en-US" smtClean="0"/>
              <a:t>8/14/15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B6510-FB12-3140-9221-27A67EBE802F}" type="datetime1">
              <a:rPr lang="en-US" smtClean="0"/>
              <a:t>8/14/15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F85A-2B8B-E641-B121-28068CA23DC3}" type="datetime1">
              <a:rPr lang="en-US" smtClean="0"/>
              <a:t>8/14/15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0321FF5B-B063-5A44-BC48-33E19E2C7ED8}" type="datetime1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6" Type="http://schemas.openxmlformats.org/officeDocument/2006/relationships/image" Target="../media/image16.emf"/><Relationship Id="rId7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7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How to separate resolved/direct process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EIC_tf</a:t>
            </a:r>
            <a:endParaRPr lang="en-US" dirty="0" smtClean="0"/>
          </a:p>
          <a:p>
            <a:r>
              <a:rPr lang="en-US" dirty="0" smtClean="0"/>
              <a:t>Xiaoxuan Chu</a:t>
            </a:r>
          </a:p>
          <a:p>
            <a:r>
              <a:rPr lang="en-US" dirty="0" smtClean="0"/>
              <a:t>08/14/2015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778AC-FE87-2143-93E5-691773AEC01A}" type="datetime1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520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5B6C73"/>
                </a:solidFill>
              </a:rPr>
              <a:t>Conclusion </a:t>
            </a:r>
            <a:r>
              <a:rPr lang="en-US" altLang="zh-CN" dirty="0" smtClean="0">
                <a:solidFill>
                  <a:srgbClr val="5B6C73"/>
                </a:solidFill>
              </a:rPr>
              <a:t>from HERA</a:t>
            </a:r>
            <a:br>
              <a:rPr lang="en-US" altLang="zh-CN" dirty="0" smtClean="0">
                <a:solidFill>
                  <a:srgbClr val="5B6C73"/>
                </a:solidFill>
              </a:rPr>
            </a:br>
            <a:r>
              <a:rPr lang="en-US" sz="2000" dirty="0"/>
              <a:t>(Phys.Lett.B319(1993))</a:t>
            </a:r>
            <a:br>
              <a:rPr lang="en-US" sz="2000" dirty="0"/>
            </a:br>
            <a:endParaRPr lang="en-US" sz="2000" dirty="0">
              <a:solidFill>
                <a:srgbClr val="5B6C7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176" y="3680456"/>
            <a:ext cx="7574299" cy="26419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 smtClean="0"/>
              <a:t>Dijet production comes from resolved and direct process.</a:t>
            </a:r>
          </a:p>
          <a:p>
            <a:pPr marL="0" indent="0">
              <a:buNone/>
            </a:pPr>
            <a:r>
              <a:rPr lang="en-US" sz="1800" dirty="0" smtClean="0"/>
              <a:t>-Dijet production from direct photon contribution is </a:t>
            </a:r>
            <a:r>
              <a:rPr lang="en-US" sz="1800" smtClean="0"/>
              <a:t>a sensitive measurement </a:t>
            </a:r>
            <a:r>
              <a:rPr lang="en-US" sz="1800" dirty="0" smtClean="0"/>
              <a:t>of gluon in proton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sz="1800" dirty="0" smtClean="0"/>
              <a:t>Dijet </a:t>
            </a:r>
            <a:r>
              <a:rPr lang="en-US" sz="1900" dirty="0"/>
              <a:t>production from </a:t>
            </a:r>
            <a:r>
              <a:rPr lang="en-US" sz="1900" dirty="0" smtClean="0"/>
              <a:t>resolved </a:t>
            </a:r>
            <a:r>
              <a:rPr lang="en-US" sz="1900" dirty="0"/>
              <a:t>photon contribution </a:t>
            </a:r>
            <a:r>
              <a:rPr lang="en-US" sz="1900" dirty="0" smtClean="0"/>
              <a:t>provides a sensitive way of determining the gluon distribution in the photon.</a:t>
            </a:r>
            <a:endParaRPr lang="en-US" sz="1900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b="1" dirty="0" smtClean="0"/>
          </a:p>
          <a:p>
            <a:pPr algn="ctr"/>
            <a:endParaRPr lang="en-US" dirty="0"/>
          </a:p>
        </p:txBody>
      </p:sp>
      <p:pic>
        <p:nvPicPr>
          <p:cNvPr id="4" name="Picture 3" descr="Screen Shot 2015-04-15 at 2.06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742" y="1728413"/>
            <a:ext cx="2644837" cy="1937917"/>
          </a:xfrm>
          <a:prstGeom prst="rect">
            <a:avLst/>
          </a:prstGeom>
        </p:spPr>
      </p:pic>
      <p:pic>
        <p:nvPicPr>
          <p:cNvPr id="6" name="Picture 5" descr="Screen Shot 2015-04-15 at 2.06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122" y="1728414"/>
            <a:ext cx="2454068" cy="19379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8688" y="1728414"/>
            <a:ext cx="3364966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Direct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38613" y="1728414"/>
            <a:ext cx="3364966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Resolved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53634-E39B-CC4C-AF42-30432EDDF436}" type="datetime1">
              <a:rPr lang="en-US" smtClean="0"/>
              <a:t>8/14/15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154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300" dirty="0">
                <a:solidFill>
                  <a:srgbClr val="5B6C73"/>
                </a:solidFill>
              </a:rPr>
              <a:t>Conclusion </a:t>
            </a:r>
            <a:r>
              <a:rPr lang="en-US" altLang="zh-CN" sz="4300" dirty="0">
                <a:solidFill>
                  <a:srgbClr val="5B6C73"/>
                </a:solidFill>
              </a:rPr>
              <a:t>from </a:t>
            </a:r>
            <a:r>
              <a:rPr lang="en-US" altLang="zh-CN" sz="4300" dirty="0" smtClean="0">
                <a:solidFill>
                  <a:srgbClr val="5B6C73"/>
                </a:solidFill>
              </a:rPr>
              <a:t>HERA</a:t>
            </a:r>
            <a:br>
              <a:rPr lang="en-US" altLang="zh-CN" sz="4300" dirty="0" smtClean="0">
                <a:solidFill>
                  <a:srgbClr val="5B6C73"/>
                </a:solidFill>
              </a:rPr>
            </a:br>
            <a:r>
              <a:rPr lang="en-US" sz="1800" dirty="0"/>
              <a:t>(</a:t>
            </a:r>
            <a:r>
              <a:rPr lang="en-US" sz="1800" dirty="0" smtClean="0"/>
              <a:t>Phys.Lett.B322(1994)</a:t>
            </a:r>
            <a:r>
              <a:rPr lang="en-US" sz="1800" dirty="0"/>
              <a:t>)</a:t>
            </a:r>
            <a:br>
              <a:rPr lang="en-US" sz="1800" dirty="0"/>
            </a:br>
            <a:endParaRPr lang="en-US" sz="1800" dirty="0">
              <a:solidFill>
                <a:srgbClr val="5B6C73"/>
              </a:solidFill>
            </a:endParaRPr>
          </a:p>
        </p:txBody>
      </p:sp>
      <p:pic>
        <p:nvPicPr>
          <p:cNvPr id="3" name="Picture 2" descr="Screen Shot 2015-08-12 at 10.38.3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649" y="1702725"/>
            <a:ext cx="3053133" cy="2923093"/>
          </a:xfrm>
          <a:prstGeom prst="rect">
            <a:avLst/>
          </a:prstGeom>
        </p:spPr>
      </p:pic>
      <p:pic>
        <p:nvPicPr>
          <p:cNvPr id="4" name="Picture 3" descr="Screen Shot 2015-08-12 at 10.40.2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32" y="1702725"/>
            <a:ext cx="3495642" cy="29230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2379" y="4631682"/>
            <a:ext cx="8247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(b)</a:t>
            </a:r>
            <a:r>
              <a:rPr lang="en-US" dirty="0"/>
              <a:t> </a:t>
            </a:r>
            <a:r>
              <a:rPr lang="en-US" dirty="0" smtClean="0"/>
              <a:t>Single inclusive jet / (c) Dijet </a:t>
            </a:r>
            <a:r>
              <a:rPr lang="en-US" dirty="0" err="1" smtClean="0"/>
              <a:t>η</a:t>
            </a:r>
            <a:r>
              <a:rPr lang="en-US" dirty="0" smtClean="0"/>
              <a:t>  distribution.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At positive </a:t>
            </a:r>
            <a:r>
              <a:rPr lang="en-US" dirty="0" err="1"/>
              <a:t>η</a:t>
            </a:r>
            <a:r>
              <a:rPr lang="en-US" dirty="0"/>
              <a:t> </a:t>
            </a:r>
            <a:r>
              <a:rPr lang="en-US" dirty="0" smtClean="0"/>
              <a:t>, the cross section is dominated by resolved contribution.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55932" y="5278013"/>
            <a:ext cx="83938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5932" y="5291970"/>
            <a:ext cx="8393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x</a:t>
            </a:r>
            <a:r>
              <a:rPr lang="en-US" b="1" baseline="30000" dirty="0" err="1" smtClean="0"/>
              <a:t>rec</a:t>
            </a:r>
            <a:r>
              <a:rPr lang="en-US" b="1" baseline="-25000" dirty="0" err="1" smtClean="0"/>
              <a:t>γ</a:t>
            </a:r>
            <a:r>
              <a:rPr lang="en-US" b="1" dirty="0" smtClean="0"/>
              <a:t> =(</a:t>
            </a:r>
            <a:r>
              <a:rPr lang="en-US" b="1" dirty="0" err="1" smtClean="0"/>
              <a:t>Σp</a:t>
            </a:r>
            <a:r>
              <a:rPr lang="en-US" b="1" baseline="-25000" dirty="0" err="1" smtClean="0"/>
              <a:t>T</a:t>
            </a:r>
            <a:r>
              <a:rPr lang="en-US" b="1" dirty="0" err="1" smtClean="0"/>
              <a:t>×e</a:t>
            </a:r>
            <a:r>
              <a:rPr lang="en-US" b="1" baseline="30000" dirty="0" err="1" smtClean="0"/>
              <a:t>-η</a:t>
            </a:r>
            <a:r>
              <a:rPr lang="en-US" b="1" dirty="0" smtClean="0"/>
              <a:t>)/2yE</a:t>
            </a:r>
            <a:r>
              <a:rPr lang="en-US" b="1" baseline="-25000" dirty="0" smtClean="0"/>
              <a:t>e</a:t>
            </a:r>
            <a:endParaRPr lang="en-US" b="1" dirty="0" smtClean="0"/>
          </a:p>
          <a:p>
            <a:r>
              <a:rPr lang="en-US" dirty="0" smtClean="0"/>
              <a:t>   -   small </a:t>
            </a:r>
            <a:r>
              <a:rPr lang="en-US" baseline="-25000" dirty="0" smtClean="0"/>
              <a:t>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γ</a:t>
            </a:r>
            <a:r>
              <a:rPr lang="en-US" baseline="-25000" dirty="0" smtClean="0"/>
              <a:t>  </a:t>
            </a:r>
            <a:r>
              <a:rPr lang="en-US" dirty="0" smtClean="0"/>
              <a:t>region dominated by resolved contribution, otherwise, direct   </a:t>
            </a:r>
          </a:p>
          <a:p>
            <a:r>
              <a:rPr lang="en-US" dirty="0" smtClean="0"/>
              <a:t>       contribution.(DESY 97-169)</a:t>
            </a:r>
            <a:endParaRPr lang="en-US" baseline="-25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3A8A-4056-D84B-B0CD-9EBF008E19F3}" type="datetime1">
              <a:rPr lang="en-US" smtClean="0"/>
              <a:t>8/14/15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058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5B6C73"/>
                </a:solidFill>
              </a:rPr>
              <a:t>Simulation </a:t>
            </a:r>
            <a:br>
              <a:rPr lang="en-US" dirty="0">
                <a:solidFill>
                  <a:srgbClr val="5B6C73"/>
                </a:solidFill>
              </a:rPr>
            </a:br>
            <a:r>
              <a:rPr lang="en-US" sz="2200" dirty="0"/>
              <a:t>20 × 250 </a:t>
            </a:r>
            <a:r>
              <a:rPr lang="en-US" sz="2200" dirty="0" err="1"/>
              <a:t>GeV</a:t>
            </a:r>
            <a:r>
              <a:rPr lang="en-US" sz="2200" dirty="0"/>
              <a:t>, SAS PDF set, 25 million data:</a:t>
            </a:r>
            <a:br>
              <a:rPr lang="en-US" sz="2200" dirty="0"/>
            </a:b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1128888" y="1425222"/>
            <a:ext cx="3541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6" name="Picture 15" descr="ratio_SAS_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932" y="4061415"/>
            <a:ext cx="3623465" cy="2453987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7FB9C-92DB-594C-B266-FAEE6C11FA53}" type="datetime1">
              <a:rPr lang="en-US" smtClean="0"/>
              <a:t>8/14/15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 descr="eta_pt_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932" y="1792221"/>
            <a:ext cx="3631741" cy="2459592"/>
          </a:xfrm>
          <a:prstGeom prst="rect">
            <a:avLst/>
          </a:prstGeom>
        </p:spPr>
      </p:pic>
      <p:pic>
        <p:nvPicPr>
          <p:cNvPr id="7" name="Picture 6" descr="x_gamma_pt_1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44" y="4061415"/>
            <a:ext cx="3628296" cy="2457259"/>
          </a:xfrm>
          <a:prstGeom prst="rect">
            <a:avLst/>
          </a:prstGeom>
        </p:spPr>
      </p:pic>
      <p:pic>
        <p:nvPicPr>
          <p:cNvPr id="11" name="Picture 10" descr="single_eta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44" y="1794554"/>
            <a:ext cx="3628296" cy="245725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12875" y="1989343"/>
            <a:ext cx="1057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Single inclusive hadron,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&gt;2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612875" y="4300043"/>
            <a:ext cx="178770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Dihadron</a:t>
            </a:r>
            <a:r>
              <a:rPr lang="en-US" dirty="0" smtClean="0"/>
              <a:t>,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&gt;1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Ratio:</a:t>
            </a:r>
          </a:p>
          <a:p>
            <a:r>
              <a:rPr lang="en-US" dirty="0" err="1" smtClean="0"/>
              <a:t>N</a:t>
            </a:r>
            <a:r>
              <a:rPr lang="en-US" baseline="-25000" dirty="0" err="1" smtClean="0"/>
              <a:t>res</a:t>
            </a:r>
            <a:r>
              <a:rPr lang="en-US" baseline="-25000" dirty="0" smtClean="0"/>
              <a:t>/</a:t>
            </a:r>
            <a:r>
              <a:rPr lang="en-US" baseline="-25000" dirty="0" err="1" smtClean="0"/>
              <a:t>dir</a:t>
            </a:r>
            <a:r>
              <a:rPr lang="en-US" dirty="0" smtClean="0"/>
              <a:t>/</a:t>
            </a:r>
            <a:r>
              <a:rPr lang="en-US" dirty="0" err="1" smtClean="0"/>
              <a:t>N</a:t>
            </a:r>
            <a:r>
              <a:rPr lang="en-US" baseline="-25000" dirty="0" err="1" smtClean="0"/>
              <a:t>tot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186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5B6C73"/>
                </a:solidFill>
              </a:rPr>
              <a:t>Simulation </a:t>
            </a:r>
            <a:br>
              <a:rPr lang="en-US" dirty="0">
                <a:solidFill>
                  <a:srgbClr val="5B6C73"/>
                </a:solidFill>
              </a:rPr>
            </a:br>
            <a:r>
              <a:rPr lang="en-US" sz="2200" dirty="0"/>
              <a:t>20 × 250 </a:t>
            </a:r>
            <a:r>
              <a:rPr lang="en-US" sz="2200" dirty="0" err="1"/>
              <a:t>GeV</a:t>
            </a:r>
            <a:r>
              <a:rPr lang="en-US" sz="2200" dirty="0"/>
              <a:t>, SAS PDF set, 25 million data:</a:t>
            </a:r>
            <a:br>
              <a:rPr lang="en-US" sz="2200" dirty="0"/>
            </a:b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5875046" y="99093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307330" y="4079661"/>
            <a:ext cx="256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</a:t>
            </a:r>
            <a:r>
              <a:rPr lang="en-US" baseline="30000" dirty="0" err="1" smtClean="0"/>
              <a:t>trig</a:t>
            </a:r>
            <a:r>
              <a:rPr lang="en-US" baseline="-25000" dirty="0" err="1" smtClean="0"/>
              <a:t>T</a:t>
            </a:r>
            <a:r>
              <a:rPr lang="en-US" dirty="0" smtClean="0"/>
              <a:t>&gt;3,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asso</a:t>
            </a:r>
            <a:r>
              <a:rPr lang="en-US" baseline="-25000" dirty="0" err="1" smtClean="0"/>
              <a:t>T</a:t>
            </a:r>
            <a:r>
              <a:rPr lang="en-US" dirty="0" smtClean="0"/>
              <a:t>&gt;2</a:t>
            </a:r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0331-2187-414F-A97C-47ACAA483F23}" type="datetime1">
              <a:rPr lang="en-US" smtClean="0"/>
              <a:t>8/14/15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5</a:t>
            </a:fld>
            <a:endParaRPr lang="en-US"/>
          </a:p>
        </p:txBody>
      </p:sp>
      <p:pic>
        <p:nvPicPr>
          <p:cNvPr id="10" name="Picture 9" descr="ratio_SAS_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044" y="1960403"/>
            <a:ext cx="2937413" cy="1989359"/>
          </a:xfrm>
          <a:prstGeom prst="rect">
            <a:avLst/>
          </a:prstGeom>
        </p:spPr>
      </p:pic>
      <p:pic>
        <p:nvPicPr>
          <p:cNvPr id="17" name="Picture 16" descr="x_gamma_pt_3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331" y="4448993"/>
            <a:ext cx="2860550" cy="1937304"/>
          </a:xfrm>
          <a:prstGeom prst="rect">
            <a:avLst/>
          </a:prstGeom>
        </p:spPr>
      </p:pic>
      <p:pic>
        <p:nvPicPr>
          <p:cNvPr id="16" name="Picture 15" descr="ratio_SAS_3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044" y="4448993"/>
            <a:ext cx="2937413" cy="19073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07330" y="1666267"/>
            <a:ext cx="256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</a:t>
            </a:r>
            <a:r>
              <a:rPr lang="en-US" baseline="30000" dirty="0" err="1" smtClean="0"/>
              <a:t>trig</a:t>
            </a:r>
            <a:r>
              <a:rPr lang="en-US" baseline="-25000" dirty="0" err="1" smtClean="0"/>
              <a:t>T</a:t>
            </a:r>
            <a:r>
              <a:rPr lang="en-US" dirty="0" smtClean="0"/>
              <a:t>&gt;2,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asso</a:t>
            </a:r>
            <a:r>
              <a:rPr lang="en-US" baseline="-25000" dirty="0" err="1" smtClean="0"/>
              <a:t>T</a:t>
            </a:r>
            <a:r>
              <a:rPr lang="en-US" dirty="0" smtClean="0"/>
              <a:t>&gt;1</a:t>
            </a:r>
            <a:endParaRPr lang="en-US" baseline="-25000" dirty="0"/>
          </a:p>
        </p:txBody>
      </p:sp>
      <p:pic>
        <p:nvPicPr>
          <p:cNvPr id="13" name="Picture 12" descr="eta_pt_2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" y="1948309"/>
            <a:ext cx="3147074" cy="2131352"/>
          </a:xfrm>
          <a:prstGeom prst="rect">
            <a:avLst/>
          </a:prstGeom>
        </p:spPr>
      </p:pic>
      <p:pic>
        <p:nvPicPr>
          <p:cNvPr id="14" name="Picture 13" descr="x_gamma_pt_2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467" y="1960403"/>
            <a:ext cx="2937413" cy="1989359"/>
          </a:xfrm>
          <a:prstGeom prst="rect">
            <a:avLst/>
          </a:prstGeom>
        </p:spPr>
      </p:pic>
      <p:pic>
        <p:nvPicPr>
          <p:cNvPr id="15" name="Picture 14" descr="eta_pt_3.ep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1" y="4337111"/>
            <a:ext cx="3147074" cy="213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37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5B6C73"/>
                </a:solidFill>
              </a:rPr>
              <a:t>Simulation </a:t>
            </a:r>
            <a:br>
              <a:rPr lang="en-US" dirty="0">
                <a:solidFill>
                  <a:srgbClr val="5B6C73"/>
                </a:solidFill>
              </a:rPr>
            </a:br>
            <a:r>
              <a:rPr lang="en-US" sz="2200" dirty="0"/>
              <a:t/>
            </a:r>
            <a:br>
              <a:rPr lang="en-US" sz="2200" dirty="0"/>
            </a:b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376784" y="1671582"/>
            <a:ext cx="8289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20×250 </a:t>
            </a:r>
            <a:r>
              <a:rPr lang="en-US" dirty="0" err="1" smtClean="0"/>
              <a:t>GeV</a:t>
            </a:r>
            <a:r>
              <a:rPr lang="en-US" dirty="0" smtClean="0"/>
              <a:t>, GRV PDF set, 5 million data,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trig</a:t>
            </a:r>
            <a:r>
              <a:rPr lang="en-US" baseline="-25000" dirty="0" err="1" smtClean="0"/>
              <a:t>T</a:t>
            </a:r>
            <a:r>
              <a:rPr lang="en-US" dirty="0" smtClean="0"/>
              <a:t>&gt;2,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asso</a:t>
            </a:r>
            <a:r>
              <a:rPr lang="en-US" baseline="-25000" dirty="0" err="1" smtClean="0"/>
              <a:t>T</a:t>
            </a:r>
            <a:r>
              <a:rPr lang="en-US" dirty="0" smtClean="0"/>
              <a:t>&gt;1</a:t>
            </a:r>
            <a:endParaRPr lang="en-US" dirty="0"/>
          </a:p>
        </p:txBody>
      </p:sp>
      <p:pic>
        <p:nvPicPr>
          <p:cNvPr id="6" name="Picture 5" descr="GRV_eta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84" y="2040914"/>
            <a:ext cx="3111961" cy="2107572"/>
          </a:xfrm>
          <a:prstGeom prst="rect">
            <a:avLst/>
          </a:prstGeom>
        </p:spPr>
      </p:pic>
      <p:pic>
        <p:nvPicPr>
          <p:cNvPr id="7" name="Picture 6" descr="GRV_x_gamma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717" y="2040914"/>
            <a:ext cx="3111962" cy="2107572"/>
          </a:xfrm>
          <a:prstGeom prst="rect">
            <a:avLst/>
          </a:prstGeom>
        </p:spPr>
      </p:pic>
      <p:pic>
        <p:nvPicPr>
          <p:cNvPr id="8" name="Picture 7" descr="ratio_GRV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029" y="2040914"/>
            <a:ext cx="3111962" cy="2107572"/>
          </a:xfrm>
          <a:prstGeom prst="rect">
            <a:avLst/>
          </a:prstGeom>
        </p:spPr>
      </p:pic>
      <p:pic>
        <p:nvPicPr>
          <p:cNvPr id="10" name="Picture 9" descr="HERA_eta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84" y="4495423"/>
            <a:ext cx="3111961" cy="2107572"/>
          </a:xfrm>
          <a:prstGeom prst="rect">
            <a:avLst/>
          </a:prstGeom>
        </p:spPr>
      </p:pic>
      <p:pic>
        <p:nvPicPr>
          <p:cNvPr id="11" name="Picture 10" descr="HERA_x_gamma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160" y="4495422"/>
            <a:ext cx="3111964" cy="2107573"/>
          </a:xfrm>
          <a:prstGeom prst="rect">
            <a:avLst/>
          </a:prstGeom>
        </p:spPr>
      </p:pic>
      <p:pic>
        <p:nvPicPr>
          <p:cNvPr id="12" name="Picture 11" descr="ratio_HERA.ep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114" y="4495422"/>
            <a:ext cx="3059877" cy="207229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96A23-AB22-8E47-9D39-B4AAA1DFA47C}" type="datetime1">
              <a:rPr lang="en-US" smtClean="0"/>
              <a:t>8/14/15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76784" y="4172047"/>
            <a:ext cx="8289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HERA set: 30×920 </a:t>
            </a:r>
            <a:r>
              <a:rPr lang="en-US" dirty="0" err="1" smtClean="0"/>
              <a:t>GeV</a:t>
            </a:r>
            <a:r>
              <a:rPr lang="en-US" dirty="0" smtClean="0"/>
              <a:t>, GRV PDF set, 5 million data,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trig</a:t>
            </a:r>
            <a:r>
              <a:rPr lang="en-US" baseline="-25000" dirty="0" err="1" smtClean="0"/>
              <a:t>T</a:t>
            </a:r>
            <a:r>
              <a:rPr lang="en-US" dirty="0" smtClean="0"/>
              <a:t>&gt;2,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asso</a:t>
            </a:r>
            <a:r>
              <a:rPr lang="en-US" baseline="-25000" dirty="0" err="1" smtClean="0"/>
              <a:t>T</a:t>
            </a:r>
            <a:r>
              <a:rPr lang="en-US" dirty="0" smtClean="0"/>
              <a:t>&gt;1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413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_xgamma_xrec_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536" y="1757926"/>
            <a:ext cx="3329773" cy="2255084"/>
          </a:xfrm>
          <a:prstGeom prst="rect">
            <a:avLst/>
          </a:prstGeom>
        </p:spPr>
      </p:pic>
      <p:pic>
        <p:nvPicPr>
          <p:cNvPr id="10" name="Picture 9" descr="h_xgamma_xrec_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49" y="1757926"/>
            <a:ext cx="3329772" cy="22550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5B6C73"/>
                </a:solidFill>
              </a:rPr>
              <a:t>x</a:t>
            </a:r>
            <a:r>
              <a:rPr lang="en-US" baseline="30000" dirty="0" err="1" smtClean="0">
                <a:solidFill>
                  <a:srgbClr val="5B6C73"/>
                </a:solidFill>
              </a:rPr>
              <a:t>rec</a:t>
            </a:r>
            <a:r>
              <a:rPr lang="en-US" baseline="-25000" dirty="0" err="1" smtClean="0">
                <a:solidFill>
                  <a:srgbClr val="5B6C73"/>
                </a:solidFill>
              </a:rPr>
              <a:t>γ</a:t>
            </a:r>
            <a:r>
              <a:rPr lang="en-US" baseline="-25000" dirty="0" smtClean="0">
                <a:solidFill>
                  <a:srgbClr val="5B6C73"/>
                </a:solidFill>
              </a:rPr>
              <a:t> </a:t>
            </a:r>
            <a:r>
              <a:rPr lang="en-US" dirty="0" smtClean="0">
                <a:solidFill>
                  <a:srgbClr val="5B6C73"/>
                </a:solidFill>
              </a:rPr>
              <a:t>correlated with </a:t>
            </a:r>
            <a:r>
              <a:rPr lang="en-US" dirty="0" err="1" smtClean="0">
                <a:solidFill>
                  <a:srgbClr val="5B6C73"/>
                </a:solidFill>
              </a:rPr>
              <a:t>xbeamparton</a:t>
            </a:r>
            <a:r>
              <a:rPr lang="en-US" sz="3100" dirty="0" smtClean="0">
                <a:solidFill>
                  <a:srgbClr val="5B6C73"/>
                </a:solidFill>
              </a:rPr>
              <a:t>(from </a:t>
            </a:r>
            <a:r>
              <a:rPr lang="en-US" sz="3100" dirty="0" err="1" smtClean="0">
                <a:solidFill>
                  <a:srgbClr val="5B6C73"/>
                </a:solidFill>
              </a:rPr>
              <a:t>pythia</a:t>
            </a:r>
            <a:r>
              <a:rPr lang="en-US" sz="3100" dirty="0" smtClean="0">
                <a:solidFill>
                  <a:srgbClr val="5B6C73"/>
                </a:solidFill>
              </a:rPr>
              <a:t>)</a:t>
            </a:r>
            <a:endParaRPr lang="en-US" sz="3100" baseline="-25000" dirty="0">
              <a:solidFill>
                <a:srgbClr val="5B6C73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A9F23-6D36-8C48-8F34-E6EC9EA90C27}" type="datetime1">
              <a:rPr lang="en-US" smtClean="0"/>
              <a:t>8/14/15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2842" y="1590659"/>
            <a:ext cx="4627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SAS, 25 million data,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trig</a:t>
            </a:r>
            <a:r>
              <a:rPr lang="en-US" baseline="-25000" dirty="0" err="1" smtClean="0"/>
              <a:t>T</a:t>
            </a:r>
            <a:r>
              <a:rPr lang="en-US" dirty="0" smtClean="0"/>
              <a:t>&gt;1,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asso</a:t>
            </a:r>
            <a:r>
              <a:rPr lang="en-US" baseline="-25000" dirty="0" err="1" smtClean="0"/>
              <a:t>T</a:t>
            </a:r>
            <a:r>
              <a:rPr lang="en-US" dirty="0" smtClean="0"/>
              <a:t>&gt;0.5</a:t>
            </a:r>
            <a:endParaRPr lang="en-US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6057383" y="1570752"/>
            <a:ext cx="256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</a:t>
            </a:r>
            <a:r>
              <a:rPr lang="en-US" baseline="30000" dirty="0" err="1" smtClean="0"/>
              <a:t>trig</a:t>
            </a:r>
            <a:r>
              <a:rPr lang="en-US" baseline="-25000" dirty="0" err="1" smtClean="0"/>
              <a:t>T</a:t>
            </a:r>
            <a:r>
              <a:rPr lang="en-US" dirty="0" smtClean="0"/>
              <a:t>&gt;2,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asso</a:t>
            </a:r>
            <a:r>
              <a:rPr lang="en-US" baseline="-25000" dirty="0" err="1" smtClean="0"/>
              <a:t>T</a:t>
            </a:r>
            <a:r>
              <a:rPr lang="en-US" dirty="0" smtClean="0"/>
              <a:t>&gt;1</a:t>
            </a:r>
            <a:endParaRPr lang="en-US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381378" y="3781422"/>
            <a:ext cx="256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</a:t>
            </a:r>
            <a:r>
              <a:rPr lang="en-US" baseline="30000" dirty="0" err="1" smtClean="0"/>
              <a:t>trig</a:t>
            </a:r>
            <a:r>
              <a:rPr lang="en-US" baseline="-25000" dirty="0" err="1" smtClean="0"/>
              <a:t>T</a:t>
            </a:r>
            <a:r>
              <a:rPr lang="en-US" dirty="0" smtClean="0"/>
              <a:t>&gt;3,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asso</a:t>
            </a:r>
            <a:r>
              <a:rPr lang="en-US" baseline="-25000" dirty="0" err="1" smtClean="0"/>
              <a:t>T</a:t>
            </a:r>
            <a:r>
              <a:rPr lang="en-US" dirty="0" smtClean="0"/>
              <a:t>&gt;1.5</a:t>
            </a:r>
            <a:endParaRPr lang="en-US" baseline="-25000" dirty="0"/>
          </a:p>
        </p:txBody>
      </p:sp>
      <p:pic>
        <p:nvPicPr>
          <p:cNvPr id="12" name="Picture 11" descr="h_xgamma_xrec_3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42" y="4150754"/>
            <a:ext cx="3341879" cy="226328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75350" y="4283730"/>
            <a:ext cx="3949749" cy="175432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x</a:t>
            </a:r>
            <a:r>
              <a:rPr lang="en-US" b="1" baseline="30000" dirty="0" err="1" smtClean="0"/>
              <a:t>rec</a:t>
            </a:r>
            <a:r>
              <a:rPr lang="en-US" b="1" baseline="-25000" dirty="0" err="1" smtClean="0"/>
              <a:t>γ</a:t>
            </a:r>
            <a:r>
              <a:rPr lang="en-US" b="1" dirty="0" smtClean="0"/>
              <a:t> =(</a:t>
            </a:r>
            <a:r>
              <a:rPr lang="en-US" b="1" dirty="0" err="1" smtClean="0"/>
              <a:t>Σp</a:t>
            </a:r>
            <a:r>
              <a:rPr lang="en-US" b="1" baseline="-25000" dirty="0" err="1" smtClean="0"/>
              <a:t>T</a:t>
            </a:r>
            <a:r>
              <a:rPr lang="en-US" b="1" dirty="0" err="1" smtClean="0"/>
              <a:t>×e</a:t>
            </a:r>
            <a:r>
              <a:rPr lang="en-US" b="1" baseline="30000" dirty="0" err="1" smtClean="0"/>
              <a:t>-η</a:t>
            </a:r>
            <a:r>
              <a:rPr lang="en-US" b="1" dirty="0" smtClean="0"/>
              <a:t>)/2yE</a:t>
            </a:r>
            <a:r>
              <a:rPr lang="en-US" b="1" baseline="-25000" dirty="0" smtClean="0"/>
              <a:t>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 err="1" smtClean="0"/>
              <a:t>dihadron</a:t>
            </a:r>
            <a:r>
              <a:rPr lang="en-US" dirty="0" smtClean="0"/>
              <a:t> method,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is always smaller than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, which leads to the smaller </a:t>
            </a:r>
            <a:r>
              <a:rPr lang="en-US" dirty="0" err="1" smtClean="0"/>
              <a:t>x</a:t>
            </a:r>
            <a:r>
              <a:rPr lang="en-US" baseline="30000" dirty="0" err="1" smtClean="0"/>
              <a:t>rec</a:t>
            </a:r>
            <a:r>
              <a:rPr lang="en-US" baseline="-25000" dirty="0" err="1" smtClean="0"/>
              <a:t>γ</a:t>
            </a:r>
            <a:r>
              <a:rPr lang="en-US" baseline="-25000" dirty="0" smtClean="0"/>
              <a:t> </a:t>
            </a:r>
            <a:r>
              <a:rPr lang="en-US" dirty="0" smtClean="0"/>
              <a:t>compared with general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γ</a:t>
            </a:r>
            <a:r>
              <a:rPr lang="en-US" baseline="-25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8713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5-08-12 at 4.10.3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299" y="1688049"/>
            <a:ext cx="3423394" cy="28660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B6C73"/>
                </a:solidFill>
              </a:rPr>
              <a:t>Summary </a:t>
            </a:r>
            <a:endParaRPr lang="en-US" dirty="0">
              <a:solidFill>
                <a:srgbClr val="5B6C7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508" y="4554147"/>
            <a:ext cx="8505932" cy="180220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Former work on HERA: By giving a </a:t>
            </a:r>
            <a:r>
              <a:rPr lang="en-US" sz="2000" dirty="0" err="1" smtClean="0"/>
              <a:t>x</a:t>
            </a:r>
            <a:r>
              <a:rPr lang="en-US" sz="2000" baseline="30000" dirty="0" err="1" smtClean="0"/>
              <a:t>threshold</a:t>
            </a:r>
            <a:r>
              <a:rPr lang="en-US" sz="2000" baseline="-25000" dirty="0" err="1" smtClean="0"/>
              <a:t>γ</a:t>
            </a:r>
            <a:r>
              <a:rPr lang="en-US" sz="2000" dirty="0" smtClean="0"/>
              <a:t>=0.75 to separate resolved/direct process, then to calculate how much contribution each process makes for </a:t>
            </a:r>
            <a:r>
              <a:rPr lang="en-US" sz="2000" dirty="0" err="1" smtClean="0"/>
              <a:t>dijet</a:t>
            </a:r>
            <a:r>
              <a:rPr lang="en-US" sz="2000" dirty="0" smtClean="0"/>
              <a:t> production.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sz="1600" dirty="0" smtClean="0"/>
              <a:t>      </a:t>
            </a:r>
            <a:r>
              <a:rPr lang="en-US" sz="1800" dirty="0" smtClean="0"/>
              <a:t> - For </a:t>
            </a:r>
            <a:r>
              <a:rPr lang="en-US" sz="1800" dirty="0" err="1" smtClean="0"/>
              <a:t>dihadron</a:t>
            </a:r>
            <a:r>
              <a:rPr lang="en-US" sz="1800" dirty="0" smtClean="0"/>
              <a:t> method, if there is a </a:t>
            </a:r>
            <a:r>
              <a:rPr lang="en-US" sz="1800" dirty="0" err="1" smtClean="0"/>
              <a:t>x</a:t>
            </a:r>
            <a:r>
              <a:rPr lang="en-US" sz="1800" baseline="30000" dirty="0" err="1" smtClean="0"/>
              <a:t>threshold</a:t>
            </a:r>
            <a:r>
              <a:rPr lang="en-US" sz="1800" baseline="-25000" dirty="0" err="1" smtClean="0"/>
              <a:t>γ</a:t>
            </a:r>
            <a:r>
              <a:rPr lang="en-US" sz="1800" baseline="-25000" dirty="0"/>
              <a:t> </a:t>
            </a:r>
            <a:r>
              <a:rPr lang="en-US" sz="1800" dirty="0" smtClean="0"/>
              <a:t>in </a:t>
            </a:r>
            <a:r>
              <a:rPr lang="en-US" sz="1800" dirty="0" err="1" smtClean="0"/>
              <a:t>ep</a:t>
            </a:r>
            <a:r>
              <a:rPr lang="en-US" sz="1800" dirty="0" smtClean="0"/>
              <a:t>  collision, similarly?</a:t>
            </a:r>
            <a:endParaRPr lang="en-US" sz="1800" baseline="-250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8D329-AC8D-884D-8DF6-84A23C61B0A8}" type="datetime1">
              <a:rPr lang="en-US" smtClean="0"/>
              <a:t>8/14/15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53000" y="1872447"/>
            <a:ext cx="3604047" cy="230832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p</a:t>
            </a:r>
            <a:r>
              <a:rPr lang="en-US" sz="1600" baseline="30000" dirty="0" err="1" smtClean="0"/>
              <a:t>jet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&gt;6 </a:t>
            </a:r>
            <a:r>
              <a:rPr lang="en-US" sz="1600" dirty="0" err="1" smtClean="0"/>
              <a:t>GeV</a:t>
            </a:r>
            <a:r>
              <a:rPr lang="en-US" sz="1600" dirty="0" smtClean="0"/>
              <a:t>, -1.375&lt;</a:t>
            </a:r>
            <a:r>
              <a:rPr lang="en-US" sz="1600" dirty="0" err="1" smtClean="0"/>
              <a:t>η</a:t>
            </a:r>
            <a:r>
              <a:rPr lang="en-US" sz="1600" baseline="30000" dirty="0" err="1" smtClean="0"/>
              <a:t>jet</a:t>
            </a:r>
            <a:r>
              <a:rPr lang="en-US" sz="1600" dirty="0" smtClean="0"/>
              <a:t>&lt;1.875</a:t>
            </a:r>
          </a:p>
          <a:p>
            <a:endParaRPr lang="en-US" sz="1600" dirty="0"/>
          </a:p>
          <a:p>
            <a:r>
              <a:rPr lang="en-US" sz="1600" dirty="0" smtClean="0"/>
              <a:t>Black dot – ZEUS data</a:t>
            </a:r>
          </a:p>
          <a:p>
            <a:endParaRPr lang="en-US" sz="1600" dirty="0" smtClean="0"/>
          </a:p>
          <a:p>
            <a:r>
              <a:rPr lang="en-US" sz="1600" dirty="0" smtClean="0"/>
              <a:t>Solid line – HERWIG with MI</a:t>
            </a:r>
          </a:p>
          <a:p>
            <a:endParaRPr lang="en-US" sz="1600" dirty="0"/>
          </a:p>
          <a:p>
            <a:r>
              <a:rPr lang="en-US" sz="1600" dirty="0" smtClean="0"/>
              <a:t>Dotted line – HERWIG without MI</a:t>
            </a:r>
          </a:p>
          <a:p>
            <a:endParaRPr lang="en-US" sz="1600" dirty="0"/>
          </a:p>
          <a:p>
            <a:r>
              <a:rPr lang="en-US" sz="1600" dirty="0" smtClean="0"/>
              <a:t>Dash line – PYTHIA with MI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42881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1355</TotalTime>
  <Words>391</Words>
  <Application>Microsoft Macintosh PowerPoint</Application>
  <PresentationFormat>On-screen Show (4:3)</PresentationFormat>
  <Paragraphs>84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Capital</vt:lpstr>
      <vt:lpstr>How to separate resolved/direct process</vt:lpstr>
      <vt:lpstr>Conclusion from HERA (Phys.Lett.B319(1993)) </vt:lpstr>
      <vt:lpstr>Conclusion from HERA (Phys.Lett.B322(1994)) </vt:lpstr>
      <vt:lpstr>Simulation  20 × 250 GeV, SAS PDF set, 25 million data: </vt:lpstr>
      <vt:lpstr>Simulation  20 × 250 GeV, SAS PDF set, 25 million data: </vt:lpstr>
      <vt:lpstr>Simulation   </vt:lpstr>
      <vt:lpstr>xrecγ correlated with xbeamparton(from pythia)</vt:lpstr>
      <vt:lpstr>Summary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LHAPDF and Data Generation</dc:title>
  <dc:creator>Xiaoxuan Chu</dc:creator>
  <cp:lastModifiedBy>Xiaoxuan Chu</cp:lastModifiedBy>
  <cp:revision>70</cp:revision>
  <dcterms:created xsi:type="dcterms:W3CDTF">2015-06-24T18:24:50Z</dcterms:created>
  <dcterms:modified xsi:type="dcterms:W3CDTF">2015-08-14T18:53:42Z</dcterms:modified>
</cp:coreProperties>
</file>